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58" r:id="rId5"/>
    <p:sldId id="260" r:id="rId6"/>
    <p:sldId id="261" r:id="rId7"/>
    <p:sldId id="290" r:id="rId8"/>
    <p:sldId id="259" r:id="rId9"/>
    <p:sldId id="263" r:id="rId10"/>
    <p:sldId id="262" r:id="rId11"/>
    <p:sldId id="266" r:id="rId12"/>
    <p:sldId id="267" r:id="rId13"/>
    <p:sldId id="264" r:id="rId14"/>
    <p:sldId id="265" r:id="rId15"/>
    <p:sldId id="285" r:id="rId16"/>
    <p:sldId id="270" r:id="rId17"/>
    <p:sldId id="268" r:id="rId18"/>
    <p:sldId id="286" r:id="rId19"/>
    <p:sldId id="269" r:id="rId20"/>
    <p:sldId id="28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647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0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48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25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31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6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66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69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54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89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8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7F31E-1614-4DF2-933A-2AD3412A4B46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E8D2-93DE-4622-B22D-F9E0F40AC5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2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BİR BOYUTLU AKIMLARIN TEMEL DENKLEMLERİ</a:t>
            </a: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524000" y="3984770"/>
            <a:ext cx="9144000" cy="1273029"/>
          </a:xfrm>
        </p:spPr>
        <p:txBody>
          <a:bodyPr/>
          <a:lstStyle/>
          <a:p>
            <a:r>
              <a:rPr lang="tr-TR" dirty="0"/>
              <a:t>Bu bölümde hareket halinde olan akışkana etki eden temel kuvvetler incelenerek bir boyutlu akıma ait temel denklemler elde edilecektir. </a:t>
            </a:r>
          </a:p>
        </p:txBody>
      </p:sp>
    </p:spTree>
    <p:extLst>
      <p:ext uri="{BB962C8B-B14F-4D97-AF65-F5344CB8AC3E}">
        <p14:creationId xmlns:p14="http://schemas.microsoft.com/office/powerpoint/2010/main" val="37972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98290"/>
            <a:ext cx="10515600" cy="5178673"/>
          </a:xfrm>
        </p:spPr>
        <p:txBody>
          <a:bodyPr>
            <a:normAutofit/>
          </a:bodyPr>
          <a:lstStyle/>
          <a:p>
            <a:r>
              <a:rPr lang="tr-TR" dirty="0"/>
              <a:t>İdeal akışkan halinde enerji kaybı yoktur, dolayısıyla denklem aşağıdaki hale gelir.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 err="1"/>
              <a:t>Bernoulli</a:t>
            </a:r>
            <a:r>
              <a:rPr lang="tr-TR" dirty="0"/>
              <a:t> denklemi aynı akım çizgisi üzerinde yazılabilir.</a:t>
            </a:r>
          </a:p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425A2F7-170F-46DB-B91E-9ED6C5D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743" y="1887854"/>
            <a:ext cx="5954917" cy="344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1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İdeal Akışkan için enerji çizgisi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71" y="1455394"/>
            <a:ext cx="72104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/>
              <a:t>Bernoulli</a:t>
            </a:r>
            <a:r>
              <a:rPr lang="tr-TR" sz="3600" dirty="0"/>
              <a:t> denkleminin fiziksel ve geometrik yorumu</a:t>
            </a: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1192427" y="6043870"/>
            <a:ext cx="10999573" cy="641135"/>
          </a:xfrm>
        </p:spPr>
        <p:txBody>
          <a:bodyPr>
            <a:normAutofit/>
          </a:bodyPr>
          <a:lstStyle/>
          <a:p>
            <a:r>
              <a:rPr lang="tr-TR" dirty="0"/>
              <a:t>Toplam enerji= Kinetik enerji+ Potansiyel enerji 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24" y="1419610"/>
            <a:ext cx="96012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3) Momentumun korunumu ilkesi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7966" y="5216738"/>
            <a:ext cx="6040395" cy="9684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Bir boyutlu ideal akışkan için </a:t>
            </a:r>
          </a:p>
          <a:p>
            <a:pPr marL="0" indent="0">
              <a:buNone/>
            </a:pPr>
            <a:r>
              <a:rPr lang="tr-TR" dirty="0" err="1"/>
              <a:t>impuls</a:t>
            </a:r>
            <a:r>
              <a:rPr lang="tr-TR" dirty="0"/>
              <a:t>-momentum denklemi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9" y="2091638"/>
            <a:ext cx="11772900" cy="27241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304" y="5260607"/>
            <a:ext cx="4599908" cy="11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BİR KABIN DİBİNDEKİ AKIŞ  (ORİFİS AKIMI)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5" y="1427077"/>
            <a:ext cx="6353175" cy="38957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71" y="5553152"/>
            <a:ext cx="4819137" cy="13048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2" y="2311400"/>
            <a:ext cx="38957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1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Orifisden</a:t>
            </a:r>
            <a:r>
              <a:rPr lang="tr-TR" dirty="0"/>
              <a:t> geçen debinin hesabı aynen bir haznenin dibindeki akış gibidir.  </a:t>
            </a:r>
          </a:p>
        </p:txBody>
      </p:sp>
      <p:pic>
        <p:nvPicPr>
          <p:cNvPr id="5" name="Picture 1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97" y="2908906"/>
            <a:ext cx="6273114" cy="226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92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789"/>
          </a:xfrm>
        </p:spPr>
        <p:txBody>
          <a:bodyPr/>
          <a:lstStyle/>
          <a:p>
            <a:pPr algn="ctr"/>
            <a:r>
              <a:rPr lang="tr-TR" dirty="0" err="1"/>
              <a:t>Pitot</a:t>
            </a:r>
            <a:r>
              <a:rPr lang="tr-TR" dirty="0"/>
              <a:t> Borusu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319" y="1175039"/>
            <a:ext cx="8346989" cy="47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/>
              <a:t>Pitot</a:t>
            </a:r>
            <a:r>
              <a:rPr lang="tr-TR" sz="2400" dirty="0"/>
              <a:t> borusu; iç içe yerleştirilmiş iki silindir borudan oluşan bir ölçme sistemidir. Akım ortamında </a:t>
            </a:r>
            <a:r>
              <a:rPr lang="tr-TR" sz="2400" i="1" dirty="0"/>
              <a:t>noktasal </a:t>
            </a:r>
            <a:r>
              <a:rPr lang="tr-TR" sz="2400" dirty="0"/>
              <a:t>hız ölçmek için kullanılmaktadır.</a:t>
            </a:r>
          </a:p>
          <a:p>
            <a:r>
              <a:rPr lang="tr-TR" sz="2000" dirty="0" err="1"/>
              <a:t>Pitot</a:t>
            </a:r>
            <a:r>
              <a:rPr lang="tr-TR" sz="2000" dirty="0"/>
              <a:t> tüpünün ortasındaki (</a:t>
            </a:r>
            <a:r>
              <a:rPr lang="tr-TR" sz="2000" i="1" dirty="0"/>
              <a:t>içteki</a:t>
            </a:r>
            <a:r>
              <a:rPr lang="tr-TR" sz="2000" dirty="0"/>
              <a:t>) boru akım yönüne dik olarak yönlendirilmiştir. Giriş noktasında akışkanın kinetik enerjisi sıfır olur. Dış boruda ise delik akıma paralel olarak açılmıştır. Bu nedenle akışkanın kinetik enerjisi dönüşüme uğramaz. 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966" y="1438854"/>
            <a:ext cx="4020888" cy="36686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793" y="3624111"/>
            <a:ext cx="40767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4465"/>
            <a:ext cx="10515600" cy="1325563"/>
          </a:xfrm>
        </p:spPr>
        <p:txBody>
          <a:bodyPr/>
          <a:lstStyle/>
          <a:p>
            <a:r>
              <a:rPr lang="tr-TR" dirty="0" err="1"/>
              <a:t>Venturimetre</a:t>
            </a:r>
            <a:r>
              <a:rPr lang="tr-TR" dirty="0"/>
              <a:t> Ölçeği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822" y="1372544"/>
            <a:ext cx="11065476" cy="4351338"/>
          </a:xfrm>
        </p:spPr>
        <p:txBody>
          <a:bodyPr>
            <a:normAutofit/>
          </a:bodyPr>
          <a:lstStyle/>
          <a:p>
            <a:r>
              <a:rPr lang="tr-TR" sz="2400" dirty="0"/>
              <a:t>Bir boru içindeki akımın debisini ölçmeye yarayan bir sistemdir.</a:t>
            </a:r>
          </a:p>
          <a:p>
            <a:r>
              <a:rPr lang="tr-TR" sz="2400" dirty="0" err="1"/>
              <a:t>Venturimetre</a:t>
            </a:r>
            <a:r>
              <a:rPr lang="tr-TR" sz="2400" dirty="0"/>
              <a:t> sisteminde akım borusunda birbirlerine yeterince yakın olan (</a:t>
            </a:r>
            <a:r>
              <a:rPr lang="tr-TR" sz="2400" i="1" dirty="0"/>
              <a:t>sürtünme kayıpları ihmal edilecek kadar</a:t>
            </a:r>
            <a:r>
              <a:rPr lang="tr-TR" sz="2400" dirty="0"/>
              <a:t>) ve kesit alanları birbirinden farklı iki kesitine </a:t>
            </a:r>
            <a:r>
              <a:rPr lang="tr-TR" sz="2400" dirty="0" err="1"/>
              <a:t>piyezometre</a:t>
            </a:r>
            <a:r>
              <a:rPr lang="tr-TR" sz="2400" dirty="0"/>
              <a:t> boruları bağlanır. Enerji seviyeleri arasındaki fark dışardan ölçülerek ve enerjinin korunumu ilkesini yansıtan </a:t>
            </a:r>
            <a:r>
              <a:rPr lang="tr-TR" sz="2400" dirty="0" err="1"/>
              <a:t>Bernoulli</a:t>
            </a:r>
            <a:r>
              <a:rPr lang="tr-TR" sz="2400" dirty="0"/>
              <a:t> denklemiyle ilişkili olarak kesitten birim zamanda geçen akışkan hacmi hesaplanır.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905" y="3663543"/>
            <a:ext cx="6045776" cy="29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2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7011" y="2397211"/>
            <a:ext cx="6757086" cy="1015185"/>
          </a:xfrm>
        </p:spPr>
        <p:txBody>
          <a:bodyPr>
            <a:normAutofit/>
          </a:bodyPr>
          <a:lstStyle/>
          <a:p>
            <a:r>
              <a:rPr lang="tr-TR" sz="2800" dirty="0" err="1"/>
              <a:t>Piyozemetre</a:t>
            </a:r>
            <a:r>
              <a:rPr lang="tr-TR" sz="2800" dirty="0"/>
              <a:t> borusunda okunan değer akışkanın o konumdaki basınç yüküdür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161" y="1125409"/>
            <a:ext cx="34672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4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</a:t>
            </a:r>
            <a:r>
              <a:rPr lang="tr-TR" dirty="0" err="1"/>
              <a:t>Venturimetre</a:t>
            </a:r>
            <a:r>
              <a:rPr lang="tr-TR" dirty="0"/>
              <a:t> ile Debi hesabı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90" y="1690688"/>
            <a:ext cx="7656662" cy="35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5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A6331C6-C182-432E-988D-386311248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305" y="833314"/>
            <a:ext cx="7533253" cy="5477873"/>
          </a:xfrm>
        </p:spPr>
      </p:pic>
    </p:spTree>
    <p:extLst>
      <p:ext uri="{BB962C8B-B14F-4D97-AF65-F5344CB8AC3E}">
        <p14:creationId xmlns:p14="http://schemas.microsoft.com/office/powerpoint/2010/main" val="162048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Kabarma Basıncı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844" y="1524001"/>
            <a:ext cx="9546123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8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22508" y="1825625"/>
            <a:ext cx="3231291" cy="4351338"/>
          </a:xfrm>
        </p:spPr>
        <p:txBody>
          <a:bodyPr>
            <a:normAutofit/>
          </a:bodyPr>
          <a:lstStyle/>
          <a:p>
            <a:r>
              <a:rPr lang="tr-TR" sz="2400" dirty="0"/>
              <a:t>Hareket sırasında, akışkan hacmi t anında 1-2 kesitleri arasında  bulunuyor iken </a:t>
            </a:r>
            <a:r>
              <a:rPr lang="tr-TR" sz="2400" dirty="0" err="1"/>
              <a:t>t+dt</a:t>
            </a:r>
            <a:r>
              <a:rPr lang="tr-TR" sz="2400" dirty="0"/>
              <a:t> anında ise 1’-2’ kesitleri arasında yer alacaktır.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1" y="365125"/>
            <a:ext cx="7531443" cy="5984126"/>
          </a:xfrm>
          <a:prstGeom prst="rect">
            <a:avLst/>
          </a:prstGeom>
        </p:spPr>
      </p:pic>
      <p:sp>
        <p:nvSpPr>
          <p:cNvPr id="7" name="Alt Başlık 2"/>
          <p:cNvSpPr txBox="1">
            <a:spLocks/>
          </p:cNvSpPr>
          <p:nvPr/>
        </p:nvSpPr>
        <p:spPr>
          <a:xfrm>
            <a:off x="8122508" y="282190"/>
            <a:ext cx="3954162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Sonsuz küçük kesitli bir akım borusu göz önüne alınarak temel denklemler elde edilir.</a:t>
            </a:r>
          </a:p>
          <a:p>
            <a:r>
              <a:rPr lang="tr-TR" dirty="0"/>
              <a:t>Akım kararlı ve sıkışmaz kabul edilecektir. </a:t>
            </a:r>
          </a:p>
        </p:txBody>
      </p:sp>
    </p:spTree>
    <p:extLst>
      <p:ext uri="{BB962C8B-B14F-4D97-AF65-F5344CB8AC3E}">
        <p14:creationId xmlns:p14="http://schemas.microsoft.com/office/powerpoint/2010/main" val="94099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8549" y="569447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Akışkan kütlesine fiziğin üç temel prensibi uygulanır</a:t>
            </a:r>
          </a:p>
          <a:p>
            <a:endParaRPr lang="tr-TR" dirty="0"/>
          </a:p>
          <a:p>
            <a:r>
              <a:rPr lang="tr-TR" sz="2000" dirty="0"/>
              <a:t>1) Kütlenin korunumu ilkesi: Bu kanuna göre t ve </a:t>
            </a:r>
            <a:r>
              <a:rPr lang="tr-TR" sz="2000" dirty="0" err="1"/>
              <a:t>t+dt</a:t>
            </a:r>
            <a:r>
              <a:rPr lang="tr-TR" sz="2000" dirty="0"/>
              <a:t> anında akışkan kütlesi değişmez.</a:t>
            </a:r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2) Enerjinin Korunumu ilkesi: Sistemin enerjisindeki değişim, enerji kayıplarını çıkarmak suretiyle bulunur.  </a:t>
            </a:r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3) Momentumun korunumu ilkesi: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73" y="2105704"/>
            <a:ext cx="1933832" cy="6394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266" y="3358226"/>
            <a:ext cx="2817083" cy="5665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148" y="4842159"/>
            <a:ext cx="9549714" cy="9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55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İDEAL AKIŞKANLARIN BİR BOYUTLU AKIMLARI İÇİN TEMEL DENKLEMLER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1) Kütlenin korunumu ilkesi: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İdeal akışkanlar için hız kesit içerinde her noktada aynıdır.  Akım bir boyutlu olduğu için hızın tek bir yöndeki bileşeni söz konusudur.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986" y="2160245"/>
            <a:ext cx="9830187" cy="20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8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690688"/>
            <a:ext cx="10711249" cy="4486274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Q değerine akışkanın debisi denir.  </a:t>
            </a:r>
          </a:p>
          <a:p>
            <a:r>
              <a:rPr lang="tr-TR" dirty="0"/>
              <a:t>Debi tanımı: Bir kesitten birim zamanda geçen akışkan hacmidir. L</a:t>
            </a:r>
            <a:r>
              <a:rPr lang="tr-TR" baseline="30000" dirty="0"/>
              <a:t>3</a:t>
            </a:r>
            <a:r>
              <a:rPr lang="tr-TR" dirty="0"/>
              <a:t>/T birimindedir.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25639"/>
            <a:ext cx="121062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>
            <a:extLst>
              <a:ext uri="{FF2B5EF4-FFF2-40B4-BE49-F238E27FC236}">
                <a16:creationId xmlns:a16="http://schemas.microsoft.com/office/drawing/2014/main" id="{97B65796-E175-4C2B-98C0-12D92DE761F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2) Enerjinin korunumu ilkesi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FDFCB32-76F3-47E5-981F-626EDA9D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27" y="4446165"/>
            <a:ext cx="7993064" cy="189431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D5408B39-4BD9-4BE9-AA0E-4844F0A2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798" y="1650428"/>
            <a:ext cx="8467770" cy="25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9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t+dt</a:t>
            </a:r>
            <a:r>
              <a:rPr lang="tr-TR" dirty="0"/>
              <a:t> anında sistemin enerjisi- t anında sistemin enerjisi= </a:t>
            </a:r>
            <a:r>
              <a:rPr lang="tr-TR" dirty="0" err="1"/>
              <a:t>dt</a:t>
            </a:r>
            <a:r>
              <a:rPr lang="tr-TR" dirty="0"/>
              <a:t> zaman aralığında yapılan iş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51" y="2934986"/>
            <a:ext cx="7595886" cy="68451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66" y="3950400"/>
            <a:ext cx="11650454" cy="64223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241" y="4460903"/>
            <a:ext cx="7965731" cy="1004953"/>
          </a:xfrm>
          <a:prstGeom prst="rect">
            <a:avLst/>
          </a:prstGeom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9120554" y="2604251"/>
            <a:ext cx="2907166" cy="124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 err="1"/>
              <a:t>dB</a:t>
            </a:r>
            <a:r>
              <a:rPr lang="tr-TR" sz="1600" dirty="0"/>
              <a:t>: Basınç kuvvetleri tarafından yapılan iş</a:t>
            </a:r>
          </a:p>
          <a:p>
            <a:r>
              <a:rPr lang="tr-TR" sz="1600" dirty="0" err="1"/>
              <a:t>dS</a:t>
            </a:r>
            <a:r>
              <a:rPr lang="tr-TR" sz="1600" dirty="0"/>
              <a:t>: sürtünme kuvvetleri tarafından yapılan iş</a:t>
            </a:r>
          </a:p>
        </p:txBody>
      </p:sp>
      <p:sp>
        <p:nvSpPr>
          <p:cNvPr id="9" name="Dikdörtgen 8"/>
          <p:cNvSpPr/>
          <p:nvPr/>
        </p:nvSpPr>
        <p:spPr>
          <a:xfrm>
            <a:off x="8211628" y="6453291"/>
            <a:ext cx="15759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(Enerji Kaybı )  </a:t>
            </a:r>
            <a:endParaRPr lang="tr-TR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69668"/>
            <a:ext cx="9233300" cy="1268539"/>
          </a:xfrm>
          <a:prstGeom prst="rect">
            <a:avLst/>
          </a:prstGeom>
        </p:spPr>
      </p:pic>
      <p:sp>
        <p:nvSpPr>
          <p:cNvPr id="13" name="Başlık 12">
            <a:extLst>
              <a:ext uri="{FF2B5EF4-FFF2-40B4-BE49-F238E27FC236}">
                <a16:creationId xmlns:a16="http://schemas.microsoft.com/office/drawing/2014/main" id="{81BC341B-69BF-4018-A9B6-8CF06ABF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76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2" y="-162161"/>
            <a:ext cx="9413790" cy="63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2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428</Words>
  <Application>Microsoft Office PowerPoint</Application>
  <PresentationFormat>Geniş ekran</PresentationFormat>
  <Paragraphs>63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Teması</vt:lpstr>
      <vt:lpstr>BİR BOYUTLU AKIMLARIN TEMEL DENKLEMLERİ</vt:lpstr>
      <vt:lpstr>PowerPoint Sunusu</vt:lpstr>
      <vt:lpstr>PowerPoint Sunusu</vt:lpstr>
      <vt:lpstr>PowerPoint Sunusu</vt:lpstr>
      <vt:lpstr>İDEAL AKIŞKANLARIN BİR BOYUTLU AKIMLARI İÇİN TEMEL DENKLEMLER</vt:lpstr>
      <vt:lpstr>PowerPoint Sunusu</vt:lpstr>
      <vt:lpstr>PowerPoint Sunusu</vt:lpstr>
      <vt:lpstr>PowerPoint Sunusu</vt:lpstr>
      <vt:lpstr>PowerPoint Sunusu</vt:lpstr>
      <vt:lpstr>PowerPoint Sunusu</vt:lpstr>
      <vt:lpstr>İdeal Akışkan için enerji çizgisi</vt:lpstr>
      <vt:lpstr>Bernoulli denkleminin fiziksel ve geometrik yorumu</vt:lpstr>
      <vt:lpstr>3) Momentumun korunumu ilkesi</vt:lpstr>
      <vt:lpstr>BİR KABIN DİBİNDEKİ AKIŞ  (ORİFİS AKIMI)</vt:lpstr>
      <vt:lpstr>PowerPoint Sunusu</vt:lpstr>
      <vt:lpstr>Pitot Borusu</vt:lpstr>
      <vt:lpstr>Venturimetre Ölçeği</vt:lpstr>
      <vt:lpstr>Piyozemetre borusunda okunan değer akışkanın o konumdaki basınç yüküdür</vt:lpstr>
      <vt:lpstr>      Venturimetre ile Debi hesabı</vt:lpstr>
      <vt:lpstr>Kabarma Basıncı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 BOYUTLU AKIMLARIN TEMEL DENKLEMLERİ</dc:title>
  <dc:creator>Turgay</dc:creator>
  <cp:lastModifiedBy>Turgay</cp:lastModifiedBy>
  <cp:revision>102</cp:revision>
  <dcterms:created xsi:type="dcterms:W3CDTF">2017-08-07T09:17:34Z</dcterms:created>
  <dcterms:modified xsi:type="dcterms:W3CDTF">2023-03-02T10:07:36Z</dcterms:modified>
</cp:coreProperties>
</file>